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009" r:id="rId3"/>
    <p:sldId id="1015" r:id="rId4"/>
    <p:sldId id="1011" r:id="rId5"/>
    <p:sldId id="1016" r:id="rId6"/>
    <p:sldId id="1018" r:id="rId7"/>
    <p:sldId id="1017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B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3319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484784"/>
            <a:ext cx="12192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重难易错突破  </a:t>
            </a:r>
            <a:endParaRPr lang="en-US" altLang="zh-CN" sz="4000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. how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many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和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how much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的用法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926854" y="2777411"/>
            <a:ext cx="8928992" cy="1303177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eggs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你想要多少蛋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cheese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你想要多少奶酪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220489B-5656-3559-1911-4C328050F8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04" y="1802119"/>
            <a:ext cx="2780753" cy="762785"/>
          </a:xfrm>
          <a:prstGeom prst="rect">
            <a:avLst/>
          </a:prstGeom>
        </p:spPr>
      </p:pic>
      <p:pic>
        <p:nvPicPr>
          <p:cNvPr id="6" name="zxc210.jpg" descr="id:2147494883;FounderCES">
            <a:extLst>
              <a:ext uri="{FF2B5EF4-FFF2-40B4-BE49-F238E27FC236}">
                <a16:creationId xmlns:a16="http://schemas.microsoft.com/office/drawing/2014/main" id="{1C38BA42-452D-476D-2D91-1773A126D3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104" y="2777411"/>
            <a:ext cx="2293726" cy="2293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CF8204-7F97-4DE0-7F29-B484FCC5BB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B8E62EF7-F9A5-0D9C-703D-8B91AF621B3B}"/>
              </a:ext>
            </a:extLst>
          </p:cNvPr>
          <p:cNvSpPr/>
          <p:nvPr/>
        </p:nvSpPr>
        <p:spPr bwMode="auto">
          <a:xfrm>
            <a:off x="369646" y="836712"/>
            <a:ext cx="11485848" cy="4824536"/>
          </a:xfrm>
          <a:prstGeom prst="rect">
            <a:avLst/>
          </a:prstGeom>
          <a:solidFill>
            <a:srgbClr val="CCECFB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57133C9-2D81-8ED3-F0E1-70F480FB63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646" y="836712"/>
            <a:ext cx="2800183" cy="73456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35807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how many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how much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多少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的意思，都可以询问事物的数量。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how many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后面接可数名词的复数形式，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how much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后面接不可数名词。</a:t>
            </a:r>
            <a:endParaRPr lang="zh-CN" altLang="en-US"/>
          </a:p>
        </p:txBody>
      </p:sp>
      <p:pic>
        <p:nvPicPr>
          <p:cNvPr id="5" name="DT012.eps" descr="id:2147494911;FounderCES">
            <a:extLst>
              <a:ext uri="{FF2B5EF4-FFF2-40B4-BE49-F238E27FC236}">
                <a16:creationId xmlns:a16="http://schemas.microsoft.com/office/drawing/2014/main" id="{F1835AB6-3808-4D2C-9FFA-AAE94BF249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2058" y="2180833"/>
            <a:ext cx="9744710" cy="2040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65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11A7D0B3-6B05-4209-4EAA-3EC2889D7CD9}"/>
              </a:ext>
            </a:extLst>
          </p:cNvPr>
          <p:cNvSpPr/>
          <p:nvPr/>
        </p:nvSpPr>
        <p:spPr bwMode="auto">
          <a:xfrm>
            <a:off x="369646" y="1217681"/>
            <a:ext cx="11459913" cy="4587583"/>
          </a:xfrm>
          <a:prstGeom prst="rect">
            <a:avLst/>
          </a:prstGeom>
          <a:solidFill>
            <a:srgbClr val="CCECFB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0433"/>
            <a:ext cx="11485848" cy="4534831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much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还可以用来询问价格，意为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多少钱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。如：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你们班有多少学生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juice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bottle?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瓶子里有多少苹果汁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juice?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苹果汁多少钱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0058F1-1EB6-F8CB-02CD-ADF5C70ABD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76D73DEE-D773-3A58-6193-25D53CBA78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116" y="1412776"/>
            <a:ext cx="2800183" cy="817388"/>
          </a:xfrm>
          <a:prstGeom prst="rect">
            <a:avLst/>
          </a:prstGeom>
        </p:spPr>
      </p:pic>
      <p:sp>
        <p:nvSpPr>
          <p:cNvPr id="2" name="内容占位符 1">
            <a:extLst>
              <a:ext uri="{FF2B5EF4-FFF2-40B4-BE49-F238E27FC236}">
                <a16:creationId xmlns:a16="http://schemas.microsoft.com/office/drawing/2014/main" id="{39CEE794-CA00-293D-E801-FF9B9D5781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2457916"/>
            <a:ext cx="11485848" cy="260019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there in the UN?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member state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member states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members states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319F8BA6-6476-FA8E-69A2-9C5DA57C5B33}"/>
              </a:ext>
            </a:extLst>
          </p:cNvPr>
          <p:cNvSpPr txBox="1"/>
          <p:nvPr/>
        </p:nvSpPr>
        <p:spPr>
          <a:xfrm>
            <a:off x="965054" y="2577090"/>
            <a:ext cx="5936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54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55B6F307-1344-916F-80E7-45838DE940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260019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milk do you drink every day?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How many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How much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How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00CCDD1D-D10C-29A6-BD28-798EDE0AAFE0}"/>
              </a:ext>
            </a:extLst>
          </p:cNvPr>
          <p:cNvSpPr txBox="1"/>
          <p:nvPr/>
        </p:nvSpPr>
        <p:spPr>
          <a:xfrm>
            <a:off x="973846" y="1026577"/>
            <a:ext cx="5936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407865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pens do you have?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 have five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There are three desks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There is only one book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E98F43D-A64A-95F4-340C-5737E078092E}"/>
              </a:ext>
            </a:extLst>
          </p:cNvPr>
          <p:cNvSpPr txBox="1"/>
          <p:nvPr/>
        </p:nvSpPr>
        <p:spPr>
          <a:xfrm>
            <a:off x="965054" y="3516930"/>
            <a:ext cx="5936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2212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4698734F-CCAA-2C11-5AE5-24933EE782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33319"/>
            <a:ext cx="11485848" cy="3246530"/>
          </a:xfrm>
        </p:spPr>
        <p:txBody>
          <a:bodyPr/>
          <a:lstStyle/>
          <a:p>
            <a:pPr marL="1793875" indent="-1793875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 lessons do you have in a week?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four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How many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How much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What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FE375A5D-6268-565F-36F3-89DF14D00FB8}"/>
              </a:ext>
            </a:extLst>
          </p:cNvPr>
          <p:cNvSpPr txBox="1"/>
          <p:nvPr/>
        </p:nvSpPr>
        <p:spPr>
          <a:xfrm>
            <a:off x="965054" y="1242384"/>
            <a:ext cx="5936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6" name="内容占位符 1">
            <a:extLst>
              <a:ext uri="{FF2B5EF4-FFF2-40B4-BE49-F238E27FC236}">
                <a16:creationId xmlns:a16="http://schemas.microsoft.com/office/drawing/2014/main" id="{F6FAF5B2-9257-D78D-9150-73FCEE682915}"/>
              </a:ext>
            </a:extLst>
          </p:cNvPr>
          <p:cNvSpPr txBox="1">
            <a:spLocks/>
          </p:cNvSpPr>
          <p:nvPr/>
        </p:nvSpPr>
        <p:spPr bwMode="auto">
          <a:xfrm>
            <a:off x="586022" y="4286063"/>
            <a:ext cx="11260680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根据答语可知问句是询问数量，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 lessons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是复数，用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提问，故选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0999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308</Words>
  <Application>Microsoft Office PowerPoint</Application>
  <PresentationFormat>自定义</PresentationFormat>
  <Paragraphs>34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3" baseType="lpstr"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358</cp:revision>
  <dcterms:created xsi:type="dcterms:W3CDTF">2020-11-06T05:24:00Z</dcterms:created>
  <dcterms:modified xsi:type="dcterms:W3CDTF">2025-06-30T09:30:32Z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